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4" r:id="rId5"/>
    <p:sldId id="349" r:id="rId6"/>
    <p:sldId id="354" r:id="rId7"/>
    <p:sldId id="350" r:id="rId8"/>
    <p:sldId id="275" r:id="rId9"/>
    <p:sldId id="348" r:id="rId10"/>
    <p:sldId id="351" r:id="rId11"/>
    <p:sldId id="352" r:id="rId12"/>
    <p:sldId id="353" r:id="rId13"/>
    <p:sldId id="33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333333"/>
    <a:srgbClr val="F7E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76E9A-F4EE-6E58-E366-53E6412CEA12}" v="298" dt="2020-01-22T20:51:1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6"/>
    <p:restoredTop sz="86419"/>
  </p:normalViewPr>
  <p:slideViewPr>
    <p:cSldViewPr snapToGrid="0" snapToObjects="1">
      <p:cViewPr varScale="1">
        <p:scale>
          <a:sx n="90" d="100"/>
          <a:sy n="90" d="100"/>
        </p:scale>
        <p:origin x="216" y="896"/>
      </p:cViewPr>
      <p:guideLst>
        <p:guide orient="horz" pos="3120"/>
        <p:guide pos="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5" d="100"/>
          <a:sy n="145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4A-4B47-9766-36A982115E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4A-4B47-9766-36A982115E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4A-4B47-9766-36A982115E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14A-4B47-9766-36A982115E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brightRoom" dir="t"/>
            </a:scene3d>
            <a:sp3d prstMaterial="flat">
              <a:bevelT w="50800" h="101600" prst="angle"/>
              <a:contourClr>
                <a:srgbClr val="00000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C20-904F-853B-0D4C5539AE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C20-904F-853B-0D4C5539AE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C20-904F-853B-0D4C5539AEC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C20-904F-853B-0D4C5539AE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4-324F-ABB5-99E8A2BAD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42850112"/>
        <c:axId val="243026000"/>
      </c:barChart>
      <c:valAx>
        <c:axId val="24302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850112"/>
        <c:crosses val="autoZero"/>
        <c:crossBetween val="between"/>
      </c:valAx>
      <c:catAx>
        <c:axId val="242850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026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B546F-BE0F-1849-AB31-ADD43D93FF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C9ADD-792C-6B48-9ABA-5DEB02F18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AF896-9D4E-974F-9069-5E89363DB67F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A2FC0-278A-8649-A895-2976BB206B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FB2F4-1812-DD4D-BF0C-263DB89E8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19BE4-06E0-E845-9E49-CCFF91DE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322F3-AB65-A64B-9700-8FBC01F3EE02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41453-96BF-7F45-9044-514C3EFC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cap="all"/>
              <a:t>OUTLINE: US!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Names and faces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Roles / how we can help / specific examples: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Finding literature to support your coursework and research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Designing literature searches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Writing literature reviews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Managing and visualizing your data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What we don’t do: grade or evaluate you as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41453-96BF-7F45-9044-514C3EFC7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9137" t="9319" r="8218" b="37792"/>
          <a:stretch/>
        </p:blipFill>
        <p:spPr>
          <a:xfrm>
            <a:off x="0" y="2956797"/>
            <a:ext cx="12192001" cy="3901204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602557"/>
            <a:ext cx="7665217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707237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32876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5DC82199-CDE6-7745-8CFD-E9BF05D6884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48A1D1-A9B0-F144-91D6-B814A39EF937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1DD525F-D128-7648-9137-044ABB4CB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042A571C-8A3C-F742-BA8B-CBFF7A5CE2A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70068E3-8AA5-6344-8AB2-C0B24BA152B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6CD1566-6314-3A4F-B42C-987FBFF5ED0C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8E5FCA55-17B4-6E47-8189-729AFE4FD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8066" y="1394614"/>
            <a:ext cx="7897401" cy="1826443"/>
          </a:xfrm>
        </p:spPr>
        <p:txBody>
          <a:bodyPr anchor="t" anchorCtr="0"/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7940694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4" y="3429001"/>
            <a:ext cx="6619688" cy="2971800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E802B-396F-FA45-8025-682E8AF42520}"/>
              </a:ext>
            </a:extLst>
          </p:cNvPr>
          <p:cNvCxnSpPr>
            <a:cxnSpLocks/>
          </p:cNvCxnSpPr>
          <p:nvPr userDrawn="1"/>
        </p:nvCxnSpPr>
        <p:spPr>
          <a:xfrm>
            <a:off x="1214970" y="3236958"/>
            <a:ext cx="777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78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525504C7-EF4C-5645-A0BB-4A39774F6F3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394614"/>
            <a:ext cx="10706100" cy="1744948"/>
          </a:xfrm>
        </p:spPr>
        <p:txBody>
          <a:bodyPr anchor="t" anchorCtr="0">
            <a:noAutofit/>
          </a:bodyPr>
          <a:lstStyle>
            <a:lvl1pPr algn="l">
              <a:defRPr sz="6000" b="0" i="0">
                <a:solidFill>
                  <a:schemeClr val="accent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Short title here – Georgia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720999"/>
            <a:ext cx="10706100" cy="54219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09837C-A711-3F45-9280-161DB2B7BDB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60043" y="3429000"/>
            <a:ext cx="10550957" cy="2378676"/>
          </a:xfrm>
        </p:spPr>
        <p:txBody>
          <a:bodyPr numCol="2"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TOC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FB6D3-4CED-484E-B00D-ED3C6014D934}"/>
              </a:ext>
            </a:extLst>
          </p:cNvPr>
          <p:cNvCxnSpPr>
            <a:cxnSpLocks/>
          </p:cNvCxnSpPr>
          <p:nvPr userDrawn="1"/>
        </p:nvCxnSpPr>
        <p:spPr>
          <a:xfrm>
            <a:off x="1104900" y="3236958"/>
            <a:ext cx="76652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3E5EA558-22B9-E54B-A926-CB781D13A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BAD4766-4F27-B146-A4E0-C20523FA94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08739" y="0"/>
            <a:ext cx="4483261" cy="6858000"/>
          </a:xfrm>
        </p:spPr>
        <p:txBody>
          <a:bodyPr/>
          <a:lstStyle/>
          <a:p>
            <a:r>
              <a:rPr lang="en-US" dirty="0"/>
              <a:t>Insert Photo by clicking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5927353" cy="1325563"/>
          </a:xfrm>
        </p:spPr>
        <p:txBody>
          <a:bodyPr>
            <a:normAutofit/>
          </a:bodyPr>
          <a:lstStyle>
            <a:lvl1pPr>
              <a:defRPr sz="35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30pt,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421417"/>
            <a:ext cx="5680685" cy="35269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429326" y="2294411"/>
            <a:ext cx="5814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E2508C-A8BD-8340-805A-EF7817C9651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47AE893-77C0-2D42-8AAF-F44D28708F1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D39E0D53-01A3-884D-AB65-05C94C0AD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422269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9B96630-1F25-F04E-865C-482A7839AF21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C3EB9EA-F970-D946-9AC6-F939F319409A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58E65236-6FC1-5640-B912-D76EDEDA9B5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403019" cy="3429000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3980C5BF-AFBD-2F42-A86C-1D6524016235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091237" cy="2667000"/>
          </a:xfrm>
          <a:prstGeom prst="rtTriangle">
            <a:avLst/>
          </a:prstGeom>
          <a:solidFill>
            <a:srgbClr val="D8AB4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5">
            <a:extLst>
              <a:ext uri="{FF2B5EF4-FFF2-40B4-BE49-F238E27FC236}">
                <a16:creationId xmlns:a16="http://schemas.microsoft.com/office/drawing/2014/main" id="{8D36C1F6-2244-4E49-8DAA-BCC14CC3C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1526-F194-344C-8290-261A8CEB0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123" y="959723"/>
            <a:ext cx="7889731" cy="1325563"/>
          </a:xfrm>
        </p:spPr>
        <p:txBody>
          <a:bodyPr>
            <a:normAutofit/>
          </a:bodyPr>
          <a:lstStyle>
            <a:lvl1pPr>
              <a:defRPr sz="4000" b="0" i="0">
                <a:latin typeface="Georgia" panose="02040502050405020303" pitchFamily="18" charset="0"/>
              </a:defRPr>
            </a:lvl1pPr>
          </a:lstStyle>
          <a:p>
            <a:r>
              <a:rPr lang="en-US" dirty="0" err="1"/>
              <a:t>georgia</a:t>
            </a:r>
            <a:r>
              <a:rPr lang="en-US" dirty="0"/>
              <a:t>, at least 35pt, loose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7A03-94A8-7A4A-95CA-6AD960D0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91" y="2551331"/>
            <a:ext cx="5680685" cy="38494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E321D-7452-5A42-9130-6F7ADF576E2A}"/>
              </a:ext>
            </a:extLst>
          </p:cNvPr>
          <p:cNvCxnSpPr>
            <a:cxnSpLocks/>
          </p:cNvCxnSpPr>
          <p:nvPr userDrawn="1"/>
        </p:nvCxnSpPr>
        <p:spPr>
          <a:xfrm>
            <a:off x="1353123" y="2421416"/>
            <a:ext cx="78897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2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io - Larg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136B4B9-05E2-D342-A059-E875B7F80B7C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2052E058-E553-0D45-9E29-404E3F9C63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853883" cy="68595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269" y="365125"/>
            <a:ext cx="6547943" cy="132556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</a:t>
            </a:r>
            <a:br>
              <a:rPr lang="en-US" dirty="0"/>
            </a:br>
            <a:r>
              <a:rPr lang="en-US" dirty="0"/>
              <a:t>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73269" y="2433817"/>
            <a:ext cx="6537731" cy="339857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Info/Bio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269" y="1716218"/>
            <a:ext cx="654794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PERSON’S 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5273269" y="2307385"/>
            <a:ext cx="60805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Small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3C843AD-DAFD-F743-9EE9-EDB4BF59B528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C5A3B54D-CED8-E345-92C3-1060823FA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48F18-C218-3841-B96E-C021AEC3CD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5635" y="2131224"/>
            <a:ext cx="3135087" cy="42695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72FA-24C0-7A4A-86C8-46A9CDB6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5" y="365125"/>
            <a:ext cx="10587791" cy="838033"/>
          </a:xfrm>
        </p:spPr>
        <p:txBody>
          <a:bodyPr>
            <a:noAutofit/>
          </a:bodyPr>
          <a:lstStyle>
            <a:lvl1pPr>
              <a:defRPr sz="4500"/>
            </a:lvl1pPr>
          </a:lstStyle>
          <a:p>
            <a:r>
              <a:rPr lang="en-US" dirty="0"/>
              <a:t>Pic/Bio slide: name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277DE-8916-024E-9203-656FA9493C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77606" y="2360745"/>
            <a:ext cx="7115820" cy="3326122"/>
          </a:xfr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000"/>
            </a:lvl4pPr>
            <a:lvl5pPr>
              <a:lnSpc>
                <a:spcPct val="150000"/>
              </a:lnSpc>
              <a:defRPr sz="1000"/>
            </a:lvl5pPr>
          </a:lstStyle>
          <a:p>
            <a:pPr lvl="0"/>
            <a:r>
              <a:rPr lang="en-US" dirty="0"/>
              <a:t>Info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962E81-6F61-DB4D-828D-A2898B1A684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05635" y="1227149"/>
            <a:ext cx="10587791" cy="3980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05A0B-8C8C-944D-B8CE-EAE7AA7415CA}"/>
              </a:ext>
            </a:extLst>
          </p:cNvPr>
          <p:cNvCxnSpPr>
            <a:cxnSpLocks/>
          </p:cNvCxnSpPr>
          <p:nvPr userDrawn="1"/>
        </p:nvCxnSpPr>
        <p:spPr>
          <a:xfrm>
            <a:off x="405635" y="1729991"/>
            <a:ext cx="105877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460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(Bio - 3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8BFBA344-6671-C446-87C5-EBF413D7C2F4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27ED0CA-EA3E-314E-A615-D4BB5B5CF1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83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D3982FE5-F505-F242-8BF3-6E04BE4B29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582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D77D9C02-A2AA-E84C-A785-AB9A0FCA605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0818" y="374754"/>
            <a:ext cx="2543500" cy="2760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9C99930A-34B4-6C4B-8653-C9C780EA501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3582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CE682D-009B-824C-BAB8-4863EEE1A58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582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AF101EF-8C31-6648-B849-2A52FFB7EF1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3582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5B4821B-01A4-1144-98F8-3ACBD3EE1C6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66561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70030EB-80A7-6242-BCF6-B405B569A8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6561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973A62-DA53-EA4F-A095-A4ACF30D8DC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6561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B0EDCAA-FBA8-2E4F-BB0B-FBD03A65C310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00818" y="4017455"/>
            <a:ext cx="3434099" cy="1940583"/>
          </a:xfrm>
        </p:spPr>
        <p:txBody>
          <a:bodyPr/>
          <a:lstStyle>
            <a:lvl1pPr>
              <a:lnSpc>
                <a:spcPct val="100000"/>
              </a:lnSpc>
              <a:defRPr sz="1400" spc="100" baseline="0"/>
            </a:lvl1pPr>
            <a:lvl2pPr>
              <a:lnSpc>
                <a:spcPct val="100000"/>
              </a:lnSpc>
              <a:defRPr sz="1200" spc="100" baseline="0"/>
            </a:lvl2pPr>
            <a:lvl3pPr>
              <a:lnSpc>
                <a:spcPct val="100000"/>
              </a:lnSpc>
              <a:defRPr sz="1200" spc="100" baseline="0"/>
            </a:lvl3pPr>
            <a:lvl4pPr>
              <a:lnSpc>
                <a:spcPct val="100000"/>
              </a:lnSpc>
              <a:defRPr sz="1200" spc="100" baseline="0"/>
            </a:lvl4pPr>
            <a:lvl5pPr>
              <a:lnSpc>
                <a:spcPct val="100000"/>
              </a:lnSpc>
              <a:defRPr sz="1200" spc="100" baseline="0"/>
            </a:lvl5pPr>
          </a:lstStyle>
          <a:p>
            <a:pPr lvl="0"/>
            <a:r>
              <a:rPr lang="en-US" dirty="0"/>
              <a:t>Bio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3DED18C-9CDA-7E48-984A-1A76DB44640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00818" y="3686303"/>
            <a:ext cx="3434099" cy="2562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OR OTHER ACCOMMODATIONS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C60EC64-58EC-2249-A8F1-EE46471681DE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200818" y="3320464"/>
            <a:ext cx="3438144" cy="347472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cap="all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 SLIDE: NAME HERE</a:t>
            </a:r>
          </a:p>
        </p:txBody>
      </p:sp>
      <p:pic>
        <p:nvPicPr>
          <p:cNvPr id="40" name="Picture Placeholder 5">
            <a:extLst>
              <a:ext uri="{FF2B5EF4-FFF2-40B4-BE49-F238E27FC236}">
                <a16:creationId xmlns:a16="http://schemas.microsoft.com/office/drawing/2014/main" id="{BED0BA53-972C-9F48-BE50-23B403B18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6156688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1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7946535-051C-FC49-A1F2-174A97F6847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0FCA6A4-28FA-2546-B522-C04E18A4C03D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7D490237-5CE4-D048-8F03-58E1BD0CA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A5CCF-8095-4A48-BE02-D80DC819B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65125"/>
            <a:ext cx="9128671" cy="1325563"/>
          </a:xfrm>
        </p:spPr>
        <p:txBody>
          <a:bodyPr/>
          <a:lstStyle/>
          <a:p>
            <a:r>
              <a:rPr lang="en-US" dirty="0"/>
              <a:t>TITLE, TAHOMA BOLD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1E2E-CB8D-1A45-9FE0-F7B0C4B9D09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528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608EE-5ABA-3941-A2BC-4004BB53F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528" y="2514600"/>
            <a:ext cx="3657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6DE96-F872-8D4B-BD19-4B30A6DDB9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0766" y="1690688"/>
            <a:ext cx="3657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Info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726-B9D1-2E48-9604-2D219EE9E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0766" y="2514600"/>
            <a:ext cx="3657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708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C15AD36-547D-A242-8AD0-A000B1605E4D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2A82F5-EA99-1C42-998C-FD0637B783E0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A19097CA-94C5-3A44-8156-80C1E8383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1323888" y="61566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866F-709D-A04F-BB56-6774DE7E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457200"/>
            <a:ext cx="39719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Title, Tahoma bold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87870-9EE0-6C4C-AF86-02F4C324F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8597A-3433-7A40-9ED9-5D8379BF3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0" y="2057400"/>
            <a:ext cx="39719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29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8" y="859229"/>
            <a:ext cx="11338471" cy="86143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Tahoma 45pt font size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D6D872B-489C-0642-BDCD-25162590D95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1695057"/>
              </p:ext>
            </p:extLst>
          </p:nvPr>
        </p:nvGraphicFramePr>
        <p:xfrm>
          <a:off x="472530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B17C92-5FE9-2B43-85C9-0B4C7B82EE2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20957859"/>
              </p:ext>
            </p:extLst>
          </p:nvPr>
        </p:nvGraphicFramePr>
        <p:xfrm>
          <a:off x="6296212" y="1971207"/>
          <a:ext cx="5298684" cy="451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7275AF5-ED3C-D241-9B9C-4DBC571CD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34108" b="-34108"/>
          <a:stretch/>
        </p:blipFill>
        <p:spPr>
          <a:xfrm>
            <a:off x="472528" y="274766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3BE29AAA-CEAA-F14B-BBA6-12C511CC7E4B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E4DC71E-50AD-BC47-85E7-57E1E55A06DF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0566721" y="2887579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0167BA30-A58E-EA46-8E6B-0C593C5BA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616F036-48C4-7243-A810-400EB137698A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17B3-836C-2A48-98E2-51B1497262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440267"/>
            <a:ext cx="5247789" cy="641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A02CA-5D48-8D4E-801B-99DDB74A6F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8186" y="882726"/>
            <a:ext cx="7176357" cy="1826443"/>
          </a:xfrm>
        </p:spPr>
        <p:txBody>
          <a:bodyPr anchor="t" anchorCtr="0"/>
          <a:lstStyle>
            <a:lvl1pPr algn="l">
              <a:defRPr sz="6000" b="1" i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Short title – TAHOMA 60pt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9EAFA-4C75-3343-8DD8-E24882228A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5020" y="2878339"/>
            <a:ext cx="7203315" cy="129572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Font: Tahoma, no larger than 20pt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5CF369-A25E-4F4C-BA72-0FCAEE676534}"/>
              </a:ext>
            </a:extLst>
          </p:cNvPr>
          <p:cNvCxnSpPr>
            <a:cxnSpLocks/>
          </p:cNvCxnSpPr>
          <p:nvPr userDrawn="1"/>
        </p:nvCxnSpPr>
        <p:spPr>
          <a:xfrm>
            <a:off x="4615020" y="2709169"/>
            <a:ext cx="7198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E9D73A00-3BBF-B841-8CE1-B7CAC308D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633826" y="5944959"/>
            <a:ext cx="2924348" cy="584463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63EAB5F-F814-8F45-8074-8636F0FE34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56089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picture here for conclusion</a:t>
            </a:r>
          </a:p>
        </p:txBody>
      </p:sp>
    </p:spTree>
    <p:extLst>
      <p:ext uri="{BB962C8B-B14F-4D97-AF65-F5344CB8AC3E}">
        <p14:creationId xmlns:p14="http://schemas.microsoft.com/office/powerpoint/2010/main" val="198662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029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C48D3D-5403-1C4C-9B90-EAC9704D51BF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D7A8B0-282E-3446-877D-E6BEDF5E7D00}"/>
              </a:ext>
            </a:extLst>
          </p:cNvPr>
          <p:cNvSpPr txBox="1"/>
          <p:nvPr userDrawn="1"/>
        </p:nvSpPr>
        <p:spPr>
          <a:xfrm>
            <a:off x="500412" y="1238057"/>
            <a:ext cx="345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40F4DCE-59FB-214B-9262-3152EBFF78F8}"/>
              </a:ext>
            </a:extLst>
          </p:cNvPr>
          <p:cNvGrpSpPr/>
          <p:nvPr userDrawn="1"/>
        </p:nvGrpSpPr>
        <p:grpSpPr>
          <a:xfrm>
            <a:off x="922201" y="1895020"/>
            <a:ext cx="9941046" cy="1207882"/>
            <a:chOff x="922201" y="1868126"/>
            <a:chExt cx="7639965" cy="9282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3FE51-0734-3946-A221-1FD563248BDD}"/>
                </a:ext>
              </a:extLst>
            </p:cNvPr>
            <p:cNvSpPr/>
            <p:nvPr userDrawn="1"/>
          </p:nvSpPr>
          <p:spPr>
            <a:xfrm>
              <a:off x="922201" y="1868126"/>
              <a:ext cx="1335133" cy="6015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#D8AB4C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E60D1D-97E2-E24A-886F-B05288543FC6}"/>
                </a:ext>
              </a:extLst>
            </p:cNvPr>
            <p:cNvSpPr/>
            <p:nvPr userDrawn="1"/>
          </p:nvSpPr>
          <p:spPr>
            <a:xfrm>
              <a:off x="2498409" y="1868126"/>
              <a:ext cx="1335133" cy="601542"/>
            </a:xfrm>
            <a:prstGeom prst="rect">
              <a:avLst/>
            </a:prstGeom>
            <a:solidFill>
              <a:srgbClr val="F7E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#F7EEDB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CF9FB9-06AC-9146-A7BF-8BAF6CAA5315}"/>
                </a:ext>
              </a:extLst>
            </p:cNvPr>
            <p:cNvSpPr/>
            <p:nvPr userDrawn="1"/>
          </p:nvSpPr>
          <p:spPr>
            <a:xfrm>
              <a:off x="5650825" y="1868126"/>
              <a:ext cx="1335133" cy="60154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#333333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BEF2F-41DE-AD49-A547-9B4F1708215E}"/>
                </a:ext>
              </a:extLst>
            </p:cNvPr>
            <p:cNvSpPr/>
            <p:nvPr userDrawn="1"/>
          </p:nvSpPr>
          <p:spPr>
            <a:xfrm>
              <a:off x="7227033" y="1868126"/>
              <a:ext cx="1335133" cy="60154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#DDDDDD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8C76E1-651C-4C42-A856-3FEE8DF27DFB}"/>
                </a:ext>
              </a:extLst>
            </p:cNvPr>
            <p:cNvSpPr/>
            <p:nvPr userDrawn="1"/>
          </p:nvSpPr>
          <p:spPr>
            <a:xfrm>
              <a:off x="4074617" y="1868126"/>
              <a:ext cx="1335133" cy="601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#000000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386BAC-C53C-A044-B242-9DB0195C403F}"/>
                </a:ext>
              </a:extLst>
            </p:cNvPr>
            <p:cNvSpPr txBox="1"/>
            <p:nvPr userDrawn="1"/>
          </p:nvSpPr>
          <p:spPr>
            <a:xfrm>
              <a:off x="922201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GOLD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2284B8-DD81-7A48-AA59-26F357F0B323}"/>
                </a:ext>
              </a:extLst>
            </p:cNvPr>
            <p:cNvSpPr txBox="1"/>
            <p:nvPr userDrawn="1"/>
          </p:nvSpPr>
          <p:spPr>
            <a:xfrm>
              <a:off x="2498409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GOLD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816A6F-1405-0047-812F-8C5AE8155E18}"/>
                </a:ext>
              </a:extLst>
            </p:cNvPr>
            <p:cNvSpPr txBox="1"/>
            <p:nvPr userDrawn="1"/>
          </p:nvSpPr>
          <p:spPr>
            <a:xfrm>
              <a:off x="7227033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GRAY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C6BE66-3D70-3B41-B0FC-AC21818B8388}"/>
                </a:ext>
              </a:extLst>
            </p:cNvPr>
            <p:cNvSpPr txBox="1"/>
            <p:nvPr userDrawn="1"/>
          </p:nvSpPr>
          <p:spPr>
            <a:xfrm>
              <a:off x="5650825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DARK GRAY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277607-E619-6B4C-BA7E-945F85682F27}"/>
                </a:ext>
              </a:extLst>
            </p:cNvPr>
            <p:cNvSpPr txBox="1"/>
            <p:nvPr userDrawn="1"/>
          </p:nvSpPr>
          <p:spPr>
            <a:xfrm>
              <a:off x="4074617" y="2566425"/>
              <a:ext cx="1335133" cy="229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0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BLACK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1E8D41-00D9-294E-BBA1-3EB61B59B61B}"/>
              </a:ext>
            </a:extLst>
          </p:cNvPr>
          <p:cNvSpPr txBox="1"/>
          <p:nvPr userDrawn="1"/>
        </p:nvSpPr>
        <p:spPr>
          <a:xfrm>
            <a:off x="500412" y="3257503"/>
            <a:ext cx="3127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BF60B7-9965-B041-879A-25E12DA354CC}"/>
              </a:ext>
            </a:extLst>
          </p:cNvPr>
          <p:cNvSpPr txBox="1"/>
          <p:nvPr userDrawn="1"/>
        </p:nvSpPr>
        <p:spPr>
          <a:xfrm>
            <a:off x="755058" y="38615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57B087-A21F-9345-9487-ACDD7D6C94D2}"/>
              </a:ext>
            </a:extLst>
          </p:cNvPr>
          <p:cNvSpPr txBox="1"/>
          <p:nvPr userDrawn="1"/>
        </p:nvSpPr>
        <p:spPr>
          <a:xfrm>
            <a:off x="472918" y="343881"/>
            <a:ext cx="102531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 COLORS AND FONTS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AFAE62-3AB1-A34B-AA63-1F5F5EA29B87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59972" y="5139049"/>
            <a:ext cx="27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15741B-0C56-D145-B02C-48694150E3CA}"/>
              </a:ext>
            </a:extLst>
          </p:cNvPr>
          <p:cNvSpPr txBox="1"/>
          <p:nvPr userDrawn="1"/>
        </p:nvSpPr>
        <p:spPr>
          <a:xfrm>
            <a:off x="5973767" y="3887849"/>
            <a:ext cx="48894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TITLE</a:t>
            </a:r>
          </a:p>
          <a:p>
            <a:pPr lvl="0">
              <a:lnSpc>
                <a:spcPct val="100000"/>
              </a:lnSpc>
            </a:pPr>
            <a:r>
              <a:rPr lang="en-US" sz="3800" b="1" i="0" spc="300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GEORGIA TITLE</a:t>
            </a:r>
            <a:endParaRPr lang="en-US" sz="38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60B54E-06BB-D64E-AD5A-2391A785C7C1}"/>
              </a:ext>
            </a:extLst>
          </p:cNvPr>
          <p:cNvSpPr txBox="1"/>
          <p:nvPr userDrawn="1"/>
        </p:nvSpPr>
        <p:spPr>
          <a:xfrm>
            <a:off x="5973767" y="5215917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106E8B-A4C0-5E41-ABFE-0D1486E5F5F2}"/>
              </a:ext>
            </a:extLst>
          </p:cNvPr>
          <p:cNvSpPr txBox="1"/>
          <p:nvPr userDrawn="1"/>
        </p:nvSpPr>
        <p:spPr>
          <a:xfrm>
            <a:off x="5973767" y="5608732"/>
            <a:ext cx="5615512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 body copy</a:t>
            </a:r>
          </a:p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body copy example body copy example</a:t>
            </a:r>
            <a:b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DCA804-B814-9D45-881C-91455370BA5F}"/>
              </a:ext>
            </a:extLst>
          </p:cNvPr>
          <p:cNvSpPr txBox="1"/>
          <p:nvPr userDrawn="1"/>
        </p:nvSpPr>
        <p:spPr>
          <a:xfrm>
            <a:off x="755058" y="4256859"/>
            <a:ext cx="3897965" cy="62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Georgia, ALL CAPS, Bold, Loose character spacing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E7FBCF-DFB7-9C45-862C-62782B4BC355}"/>
              </a:ext>
            </a:extLst>
          </p:cNvPr>
          <p:cNvSpPr txBox="1"/>
          <p:nvPr userDrawn="1"/>
        </p:nvSpPr>
        <p:spPr>
          <a:xfrm>
            <a:off x="771005" y="51476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42EB73-B6AD-6944-A002-3AF5BA22D3F5}"/>
              </a:ext>
            </a:extLst>
          </p:cNvPr>
          <p:cNvSpPr txBox="1"/>
          <p:nvPr userDrawn="1"/>
        </p:nvSpPr>
        <p:spPr>
          <a:xfrm>
            <a:off x="771006" y="5542970"/>
            <a:ext cx="4381986" cy="91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Character spacing – extended 1.5 (under “More spacing…” options)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D3B000-EE3C-C646-8618-EF73DD2AB0D0}"/>
              </a:ext>
            </a:extLst>
          </p:cNvPr>
          <p:cNvSpPr txBox="1"/>
          <p:nvPr userDrawn="1"/>
        </p:nvSpPr>
        <p:spPr>
          <a:xfrm>
            <a:off x="5973767" y="356963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example: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FE00BF-EF6F-4547-9F00-2C58DE7F8701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0351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67AFC1-B824-0A43-A8EB-C233D3379094}"/>
              </a:ext>
            </a:extLst>
          </p:cNvPr>
          <p:cNvCxnSpPr>
            <a:cxnSpLocks/>
          </p:cNvCxnSpPr>
          <p:nvPr userDrawn="1"/>
        </p:nvCxnSpPr>
        <p:spPr>
          <a:xfrm>
            <a:off x="593012" y="3710111"/>
            <a:ext cx="28330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36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DC6C70-3EBD-2747-A555-18CEA468BA7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7D8B13-3B46-E043-8AC9-2A276518B7A2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BDB4A-13F2-3D43-AB02-01D5FDEE678B}"/>
              </a:ext>
            </a:extLst>
          </p:cNvPr>
          <p:cNvSpPr txBox="1"/>
          <p:nvPr userDrawn="1"/>
        </p:nvSpPr>
        <p:spPr>
          <a:xfrm>
            <a:off x="500412" y="1238057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SLIDE LAYOUTS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3D3FCA-D02B-9F44-B490-BE60594C0B10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F93D2C-9329-7646-9081-68EA1DB77B43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insert a new slide: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309D9-B71B-3045-9185-992B0E56E4A3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bottom arrow of the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as needed, following the guidelines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6A8D4-0E10-994E-932F-E103423CBF6E}"/>
              </a:ext>
            </a:extLst>
          </p:cNvPr>
          <p:cNvSpPr txBox="1"/>
          <p:nvPr userDrawn="1"/>
        </p:nvSpPr>
        <p:spPr>
          <a:xfrm>
            <a:off x="5785109" y="1238057"/>
            <a:ext cx="4999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SLIDE LAYOUTS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DB0D2-3E01-274B-963D-D4733E927928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1377E5-A592-3247-9CBF-5C01DA87A24A}"/>
              </a:ext>
            </a:extLst>
          </p:cNvPr>
          <p:cNvSpPr txBox="1"/>
          <p:nvPr userDrawn="1"/>
        </p:nvSpPr>
        <p:spPr>
          <a:xfrm>
            <a:off x="5804817" y="1883971"/>
            <a:ext cx="563097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555BF-394E-544B-AFEE-01011B501BB5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 new layout from the gallery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A6189A-EBAD-634F-9743-3A165DEEE7BD}"/>
              </a:ext>
            </a:extLst>
          </p:cNvPr>
          <p:cNvSpPr txBox="1"/>
          <p:nvPr userDrawn="1"/>
        </p:nvSpPr>
        <p:spPr>
          <a:xfrm>
            <a:off x="500412" y="4204094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PHOTOS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27AD25-2D0F-D541-BACA-8D876AF3DC91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649806-39F4-FD45-8B44-B0B24A319D16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photos: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F6B9E1-00FD-FD4B-AA54-BF2C308D7B3D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1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8D8A-4060-DF4B-B648-0CE27D54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855556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4CA58-3A0F-8149-A47B-4F5E258E9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1825625"/>
            <a:ext cx="6752167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354FE3-B10E-A34E-8B85-8C0024E7A6D0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E843BD-F42A-8E4B-92D6-F66079377A24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E623AF-82E2-CF46-9DA2-CFFA9A5CF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C069300-C3E1-814C-AC86-603DECBE905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173464" y="4059257"/>
            <a:ext cx="1625279" cy="3972208"/>
          </a:xfrm>
          <a:prstGeom prst="rtTriangle">
            <a:avLst/>
          </a:prstGeom>
          <a:solidFill>
            <a:srgbClr val="D8AB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2E22A5E-A19A-5140-9B7C-4379D77A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 rot="5400000">
            <a:off x="-839578" y="4726138"/>
            <a:ext cx="2924348" cy="584463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B8D69-5164-F346-81A8-B572439BE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A4E95-05AC-4946-A212-6241955E7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74676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9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6FA48784-F0E3-5F4D-B717-59D212AB7A19}"/>
              </a:ext>
            </a:extLst>
          </p:cNvPr>
          <p:cNvSpPr/>
          <p:nvPr userDrawn="1"/>
        </p:nvSpPr>
        <p:spPr>
          <a:xfrm>
            <a:off x="-1" y="-8628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BF60FCE-411D-2747-AE62-336310D724F2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1D57B903-7B55-6548-8446-EA84C056644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0100" y="3947168"/>
            <a:ext cx="9351433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351433" cy="179411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B83B96CE-0DB0-EB41-94A9-AF55CDE8B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884FE3C-F72E-E14D-B74D-0A31A0163470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2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281071B-52DD-BC44-84EB-F68DDEC8A4F9}"/>
              </a:ext>
            </a:extLst>
          </p:cNvPr>
          <p:cNvSpPr/>
          <p:nvPr userDrawn="1"/>
        </p:nvSpPr>
        <p:spPr>
          <a:xfrm>
            <a:off x="0" y="0"/>
            <a:ext cx="12192001" cy="6859787"/>
          </a:xfrm>
          <a:custGeom>
            <a:avLst/>
            <a:gdLst>
              <a:gd name="connsiteX0" fmla="*/ 0 w 12192001"/>
              <a:gd name="connsiteY0" fmla="*/ 0 h 6859787"/>
              <a:gd name="connsiteX1" fmla="*/ 1183343 w 12192001"/>
              <a:gd name="connsiteY1" fmla="*/ 0 h 6859787"/>
              <a:gd name="connsiteX2" fmla="*/ 11008658 w 12192001"/>
              <a:gd name="connsiteY2" fmla="*/ 0 h 6859787"/>
              <a:gd name="connsiteX3" fmla="*/ 12192001 w 12192001"/>
              <a:gd name="connsiteY3" fmla="*/ 0 h 6859787"/>
              <a:gd name="connsiteX4" fmla="*/ 9385234 w 12192001"/>
              <a:gd name="connsiteY4" fmla="*/ 6859787 h 6859787"/>
              <a:gd name="connsiteX5" fmla="*/ 8201891 w 12192001"/>
              <a:gd name="connsiteY5" fmla="*/ 6859787 h 6859787"/>
              <a:gd name="connsiteX6" fmla="*/ 1183343 w 12192001"/>
              <a:gd name="connsiteY6" fmla="*/ 6859787 h 6859787"/>
              <a:gd name="connsiteX7" fmla="*/ 0 w 12192001"/>
              <a:gd name="connsiteY7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6859787">
                <a:moveTo>
                  <a:pt x="0" y="0"/>
                </a:moveTo>
                <a:lnTo>
                  <a:pt x="1183343" y="0"/>
                </a:lnTo>
                <a:lnTo>
                  <a:pt x="11008658" y="0"/>
                </a:lnTo>
                <a:lnTo>
                  <a:pt x="12192001" y="0"/>
                </a:lnTo>
                <a:lnTo>
                  <a:pt x="9385234" y="6859787"/>
                </a:lnTo>
                <a:lnTo>
                  <a:pt x="8201891" y="6859787"/>
                </a:lnTo>
                <a:lnTo>
                  <a:pt x="1183343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1AF33A4-44CF-2249-9E88-73CC5996B1AB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3B6C060-5774-2F4C-92E1-2F76FC962171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4365AE8-920B-C24F-ADC0-1D30100C4576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7D619109-A537-0E47-AF5C-6D076D83B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9182100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10514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D26948DF-5A64-0D40-9F4C-84CFF387E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6" b="7786"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8B4C654-C69E-8344-8B81-A9C4D2713870}"/>
              </a:ext>
            </a:extLst>
          </p:cNvPr>
          <p:cNvSpPr/>
          <p:nvPr userDrawn="1"/>
        </p:nvSpPr>
        <p:spPr>
          <a:xfrm>
            <a:off x="1" y="0"/>
            <a:ext cx="11008658" cy="6859787"/>
          </a:xfrm>
          <a:custGeom>
            <a:avLst/>
            <a:gdLst>
              <a:gd name="connsiteX0" fmla="*/ 0 w 11008658"/>
              <a:gd name="connsiteY0" fmla="*/ 0 h 6859787"/>
              <a:gd name="connsiteX1" fmla="*/ 11008658 w 11008658"/>
              <a:gd name="connsiteY1" fmla="*/ 0 h 6859787"/>
              <a:gd name="connsiteX2" fmla="*/ 8201891 w 11008658"/>
              <a:gd name="connsiteY2" fmla="*/ 6859787 h 6859787"/>
              <a:gd name="connsiteX3" fmla="*/ 0 w 11008658"/>
              <a:gd name="connsiteY3" fmla="*/ 6859787 h 6859787"/>
              <a:gd name="connsiteX4" fmla="*/ 0 w 11008658"/>
              <a:gd name="connsiteY4" fmla="*/ 0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658" h="6859787">
                <a:moveTo>
                  <a:pt x="0" y="0"/>
                </a:moveTo>
                <a:lnTo>
                  <a:pt x="11008658" y="0"/>
                </a:lnTo>
                <a:lnTo>
                  <a:pt x="8201891" y="6859787"/>
                </a:lnTo>
                <a:lnTo>
                  <a:pt x="0" y="68597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88608D-27CA-D04F-8FED-DA8DDF9FAA90}"/>
              </a:ext>
            </a:extLst>
          </p:cNvPr>
          <p:cNvSpPr/>
          <p:nvPr userDrawn="1"/>
        </p:nvSpPr>
        <p:spPr>
          <a:xfrm flipV="1">
            <a:off x="1" y="1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8C70FFF-56DB-B141-A711-7EE221EE3B8A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9385233" y="0"/>
            <a:ext cx="2806768" cy="6859787"/>
          </a:xfrm>
          <a:prstGeom prst="rtTriangle">
            <a:avLst/>
          </a:prstGeom>
          <a:solidFill>
            <a:srgbClr val="D8AB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BB22ABE-BC25-5B4B-AAEF-11D2207EC1E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" y="0"/>
            <a:ext cx="2806768" cy="6859787"/>
          </a:xfrm>
          <a:prstGeom prst="rt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5">
            <a:extLst>
              <a:ext uri="{FF2B5EF4-FFF2-40B4-BE49-F238E27FC236}">
                <a16:creationId xmlns:a16="http://schemas.microsoft.com/office/drawing/2014/main" id="{062AB256-8ABC-6A43-80C3-682F693AEC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8342" y="6054289"/>
            <a:ext cx="2924348" cy="346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F71D-F0E4-C74B-A41F-82EF4F5DD7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-654399"/>
            <a:ext cx="10515600" cy="57291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AA055-D492-7447-B834-CC811D6FB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002631"/>
            <a:ext cx="8019809" cy="2852737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header Tahoma, 60pt</a:t>
            </a:r>
          </a:p>
        </p:txBody>
      </p:sp>
    </p:spTree>
    <p:extLst>
      <p:ext uri="{BB962C8B-B14F-4D97-AF65-F5344CB8AC3E}">
        <p14:creationId xmlns:p14="http://schemas.microsoft.com/office/powerpoint/2010/main" val="281679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5401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656ABD-917F-3147-BC59-0AE8A93CD2AF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CD28408-E789-CB40-B1F4-386E75288708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0393295-2173-AD43-A56F-10607E0867A2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rgbClr val="D8AB4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C057A9B-1206-9F43-A8A7-993841B55A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1B893FBD-EE6A-DB47-A513-8305B6DFA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8890195" y="5944959"/>
            <a:ext cx="2924348" cy="5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54" y="2766218"/>
            <a:ext cx="8462479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0FC702F-329D-5344-B0EC-C4E1BDA44137}"/>
              </a:ext>
            </a:extLst>
          </p:cNvPr>
          <p:cNvSpPr/>
          <p:nvPr userDrawn="1"/>
        </p:nvSpPr>
        <p:spPr>
          <a:xfrm>
            <a:off x="7747755" y="0"/>
            <a:ext cx="4444245" cy="6858000"/>
          </a:xfrm>
          <a:custGeom>
            <a:avLst/>
            <a:gdLst>
              <a:gd name="connsiteX0" fmla="*/ 2806037 w 4444245"/>
              <a:gd name="connsiteY0" fmla="*/ 0 h 6858000"/>
              <a:gd name="connsiteX1" fmla="*/ 4444245 w 4444245"/>
              <a:gd name="connsiteY1" fmla="*/ 0 h 6858000"/>
              <a:gd name="connsiteX2" fmla="*/ 4444245 w 4444245"/>
              <a:gd name="connsiteY2" fmla="*/ 6858000 h 6858000"/>
              <a:gd name="connsiteX3" fmla="*/ 2806037 w 4444245"/>
              <a:gd name="connsiteY3" fmla="*/ 6858000 h 6858000"/>
              <a:gd name="connsiteX4" fmla="*/ 2784029 w 4444245"/>
              <a:gd name="connsiteY4" fmla="*/ 6858000 h 6858000"/>
              <a:gd name="connsiteX5" fmla="*/ 0 w 4444245"/>
              <a:gd name="connsiteY5" fmla="*/ 6858000 h 6858000"/>
              <a:gd name="connsiteX6" fmla="*/ 2806037 w 444424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4245" h="6858000">
                <a:moveTo>
                  <a:pt x="2806037" y="0"/>
                </a:moveTo>
                <a:lnTo>
                  <a:pt x="4444245" y="0"/>
                </a:lnTo>
                <a:lnTo>
                  <a:pt x="4444245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A16BA5-0EF9-FD40-BBED-C8D7AD78CEC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E6CE3B86-90E9-4E43-A87E-05FDA08E385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309484" cy="3200400"/>
          </a:xfrm>
          <a:prstGeom prst="rtTriangl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2C035C6-64BE-A24E-9D45-1940C8400F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195" y="6063934"/>
            <a:ext cx="2924348" cy="34651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569001D-E804-BA4F-9FCD-5C62632927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-668868"/>
            <a:ext cx="6100233" cy="440267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needed - Font: Tahoma, no larger than 16pt</a:t>
            </a:r>
          </a:p>
        </p:txBody>
      </p:sp>
    </p:spTree>
    <p:extLst>
      <p:ext uri="{BB962C8B-B14F-4D97-AF65-F5344CB8AC3E}">
        <p14:creationId xmlns:p14="http://schemas.microsoft.com/office/powerpoint/2010/main" val="53373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(Table of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B202779-135A-774B-8DCD-2ED96DA8C226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6B970FF-B35E-DB45-9B62-794B77385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3" y="287716"/>
            <a:ext cx="1115625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FDB4-30BC-BE47-8719-6D5C0F9618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1" y="1828800"/>
            <a:ext cx="11156950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6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D505153-5D88-FA48-860F-16D099B10EAC}"/>
              </a:ext>
            </a:extLst>
          </p:cNvPr>
          <p:cNvSpPr>
            <a:spLocks noChangeAspect="1"/>
          </p:cNvSpPr>
          <p:nvPr userDrawn="1"/>
        </p:nvSpPr>
        <p:spPr>
          <a:xfrm>
            <a:off x="8333292" y="0"/>
            <a:ext cx="3858708" cy="6858000"/>
          </a:xfrm>
          <a:custGeom>
            <a:avLst/>
            <a:gdLst>
              <a:gd name="connsiteX0" fmla="*/ 2806037 w 3858708"/>
              <a:gd name="connsiteY0" fmla="*/ 0 h 6858000"/>
              <a:gd name="connsiteX1" fmla="*/ 3858708 w 3858708"/>
              <a:gd name="connsiteY1" fmla="*/ 0 h 6858000"/>
              <a:gd name="connsiteX2" fmla="*/ 3858708 w 3858708"/>
              <a:gd name="connsiteY2" fmla="*/ 6858000 h 6858000"/>
              <a:gd name="connsiteX3" fmla="*/ 2806037 w 3858708"/>
              <a:gd name="connsiteY3" fmla="*/ 6858000 h 6858000"/>
              <a:gd name="connsiteX4" fmla="*/ 2784029 w 3858708"/>
              <a:gd name="connsiteY4" fmla="*/ 6858000 h 6858000"/>
              <a:gd name="connsiteX5" fmla="*/ 0 w 3858708"/>
              <a:gd name="connsiteY5" fmla="*/ 6858000 h 6858000"/>
              <a:gd name="connsiteX6" fmla="*/ 2806037 w 38587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708" h="6858000">
                <a:moveTo>
                  <a:pt x="2806037" y="0"/>
                </a:moveTo>
                <a:lnTo>
                  <a:pt x="3858708" y="0"/>
                </a:lnTo>
                <a:lnTo>
                  <a:pt x="3858708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8E0E2A-EE43-1441-B64F-F1AB306A3B3A}"/>
              </a:ext>
            </a:extLst>
          </p:cNvPr>
          <p:cNvSpPr/>
          <p:nvPr userDrawn="1"/>
        </p:nvSpPr>
        <p:spPr>
          <a:xfrm>
            <a:off x="9370373" y="0"/>
            <a:ext cx="2821627" cy="6858000"/>
          </a:xfrm>
          <a:custGeom>
            <a:avLst/>
            <a:gdLst>
              <a:gd name="connsiteX0" fmla="*/ 2806037 w 2821627"/>
              <a:gd name="connsiteY0" fmla="*/ 0 h 6858000"/>
              <a:gd name="connsiteX1" fmla="*/ 2821627 w 2821627"/>
              <a:gd name="connsiteY1" fmla="*/ 0 h 6858000"/>
              <a:gd name="connsiteX2" fmla="*/ 2821627 w 2821627"/>
              <a:gd name="connsiteY2" fmla="*/ 6858000 h 6858000"/>
              <a:gd name="connsiteX3" fmla="*/ 2806037 w 2821627"/>
              <a:gd name="connsiteY3" fmla="*/ 6858000 h 6858000"/>
              <a:gd name="connsiteX4" fmla="*/ 2784029 w 2821627"/>
              <a:gd name="connsiteY4" fmla="*/ 6858000 h 6858000"/>
              <a:gd name="connsiteX5" fmla="*/ 0 w 2821627"/>
              <a:gd name="connsiteY5" fmla="*/ 6858000 h 6858000"/>
              <a:gd name="connsiteX6" fmla="*/ 2806037 w 282162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627" h="6858000">
                <a:moveTo>
                  <a:pt x="2806037" y="0"/>
                </a:moveTo>
                <a:lnTo>
                  <a:pt x="2821627" y="0"/>
                </a:lnTo>
                <a:lnTo>
                  <a:pt x="2821627" y="6858000"/>
                </a:lnTo>
                <a:lnTo>
                  <a:pt x="2806037" y="6858000"/>
                </a:lnTo>
                <a:lnTo>
                  <a:pt x="2784029" y="6858000"/>
                </a:lnTo>
                <a:lnTo>
                  <a:pt x="0" y="6858000"/>
                </a:lnTo>
                <a:lnTo>
                  <a:pt x="2806037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8BCBFF8-30BD-0C43-B2AA-03B6CDC15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4108" b="-34108"/>
          <a:stretch/>
        </p:blipFill>
        <p:spPr>
          <a:xfrm>
            <a:off x="472528" y="6118188"/>
            <a:ext cx="2924348" cy="584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F038C-AA3E-6640-91F6-1317A74EF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29" y="395105"/>
            <a:ext cx="91710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3971AF-2991-DE4A-A217-4048A98AD1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528" y="1963553"/>
            <a:ext cx="9171005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4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D0801-CC78-0842-8A99-B3530ADA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7061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Header, 40pt font, all caps, spacing loose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BA006-44F8-8340-A570-CDB87E5C7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706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6E5E-BEB7-A542-8A6B-6C9C8D2E6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4900" y="6400800"/>
            <a:ext cx="1728917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cap="all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8E66D22-A4D5-334E-A3C8-B8BF60916D39}" type="datetime4">
              <a:rPr lang="en-US" smtClean="0"/>
              <a:pPr/>
              <a:t>February 5, 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209C-B32C-6949-A1C4-C8FC70D2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33818" y="6400800"/>
            <a:ext cx="648788" cy="342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 b="0" i="0" spc="150" baseline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  |  </a:t>
            </a:r>
            <a:fld id="{1801845E-DC57-C64C-8290-2B21F9D8DC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85F26-70CD-F644-95B2-CD7B35C12BAE}"/>
              </a:ext>
            </a:extLst>
          </p:cNvPr>
          <p:cNvSpPr/>
          <p:nvPr userDrawn="1"/>
        </p:nvSpPr>
        <p:spPr>
          <a:xfrm>
            <a:off x="-1646351" y="618495"/>
            <a:ext cx="1053296" cy="474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#D8AB4C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ED91F-9220-FB44-8388-9938DAF64F5C}"/>
              </a:ext>
            </a:extLst>
          </p:cNvPr>
          <p:cNvSpPr/>
          <p:nvPr userDrawn="1"/>
        </p:nvSpPr>
        <p:spPr>
          <a:xfrm>
            <a:off x="-1646351" y="1229345"/>
            <a:ext cx="1053296" cy="474562"/>
          </a:xfrm>
          <a:prstGeom prst="rect">
            <a:avLst/>
          </a:prstGeom>
          <a:solidFill>
            <a:srgbClr val="F7E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#F7EEDB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AD4A8-746F-5644-BDD4-7B5D56DD063C}"/>
              </a:ext>
            </a:extLst>
          </p:cNvPr>
          <p:cNvSpPr/>
          <p:nvPr userDrawn="1"/>
        </p:nvSpPr>
        <p:spPr>
          <a:xfrm>
            <a:off x="-1646351" y="1840195"/>
            <a:ext cx="1053296" cy="4745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#333333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DA370-D10F-AC4A-A29A-8DAE1DC14E24}"/>
              </a:ext>
            </a:extLst>
          </p:cNvPr>
          <p:cNvSpPr/>
          <p:nvPr userDrawn="1"/>
        </p:nvSpPr>
        <p:spPr>
          <a:xfrm>
            <a:off x="-1646351" y="2451045"/>
            <a:ext cx="1053296" cy="47456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tx1"/>
                </a:solidFill>
              </a:rPr>
              <a:t>#DDDDDD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58AD4-18F7-C949-9EB6-BC2FCC061523}"/>
              </a:ext>
            </a:extLst>
          </p:cNvPr>
          <p:cNvSpPr/>
          <p:nvPr userDrawn="1"/>
        </p:nvSpPr>
        <p:spPr>
          <a:xfrm>
            <a:off x="-1646351" y="3061894"/>
            <a:ext cx="1053296" cy="474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3E9DF-F374-3D42-B70A-B5CAA5C2C11D}"/>
              </a:ext>
            </a:extLst>
          </p:cNvPr>
          <p:cNvSpPr txBox="1"/>
          <p:nvPr userDrawn="1"/>
        </p:nvSpPr>
        <p:spPr>
          <a:xfrm>
            <a:off x="-1758445" y="-102568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3E40D-85C9-614F-AD7A-6942F81461BF}"/>
              </a:ext>
            </a:extLst>
          </p:cNvPr>
          <p:cNvSpPr txBox="1"/>
          <p:nvPr userDrawn="1"/>
        </p:nvSpPr>
        <p:spPr>
          <a:xfrm>
            <a:off x="-1758445" y="3749904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8AE21-E76A-8C46-B55D-D4EBC8E85213}"/>
              </a:ext>
            </a:extLst>
          </p:cNvPr>
          <p:cNvSpPr txBox="1"/>
          <p:nvPr userDrawn="1"/>
        </p:nvSpPr>
        <p:spPr>
          <a:xfrm>
            <a:off x="-1758445" y="4394480"/>
            <a:ext cx="1581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Georgia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 or Georgia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Bold/All Caps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1.5 Extended Spacing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CAD4B89-1400-D648-874B-14C4E972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0067" y="6400800"/>
            <a:ext cx="4114800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0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74" r:id="rId3"/>
    <p:sldLayoutId id="2147483664" r:id="rId4"/>
    <p:sldLayoutId id="2147483651" r:id="rId5"/>
    <p:sldLayoutId id="2147483673" r:id="rId6"/>
    <p:sldLayoutId id="2147483671" r:id="rId7"/>
    <p:sldLayoutId id="2147483675" r:id="rId8"/>
    <p:sldLayoutId id="2147483654" r:id="rId9"/>
    <p:sldLayoutId id="2147483662" r:id="rId10"/>
    <p:sldLayoutId id="2147483663" r:id="rId11"/>
    <p:sldLayoutId id="2147483650" r:id="rId12"/>
    <p:sldLayoutId id="2147483660" r:id="rId13"/>
    <p:sldLayoutId id="2147483652" r:id="rId14"/>
    <p:sldLayoutId id="2147483665" r:id="rId15"/>
    <p:sldLayoutId id="2147483666" r:id="rId16"/>
    <p:sldLayoutId id="2147483653" r:id="rId17"/>
    <p:sldLayoutId id="2147483657" r:id="rId18"/>
    <p:sldLayoutId id="2147483667" r:id="rId19"/>
    <p:sldLayoutId id="2147483668" r:id="rId20"/>
    <p:sldLayoutId id="2147483683" r:id="rId21"/>
    <p:sldLayoutId id="2147483669" r:id="rId22"/>
    <p:sldLayoutId id="2147483670" r:id="rId23"/>
    <p:sldLayoutId id="2147483658" r:id="rId24"/>
    <p:sldLayoutId id="2147483659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30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b="0" i="0" kern="1200" spc="1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orient="horz" pos="4248">
          <p15:clr>
            <a:srgbClr val="F26B43"/>
          </p15:clr>
        </p15:guide>
        <p15:guide id="6" pos="696" userDrawn="1">
          <p15:clr>
            <a:srgbClr val="F26B43"/>
          </p15:clr>
        </p15:guide>
        <p15:guide id="7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joshua.d.borycz@Vanderbilt.Edu" TargetMode="External"/><Relationship Id="rId3" Type="http://schemas.openxmlformats.org/officeDocument/2006/relationships/hyperlink" Target="mailto:alex.carroll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richard.s.stringer-hye@vanderbilt.edu" TargetMode="External"/><Relationship Id="rId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hyperlink" Target="mailto:honora.eskridge@vanderbilt.edu" TargetMode="External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baby-names-from-social-security-card-applications-national-level-data" TargetMode="External"/><Relationship Id="rId2" Type="http://schemas.openxmlformats.org/officeDocument/2006/relationships/hyperlink" Target="http://tiny.cc/dataViz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atalog.data.gov/dataset/baby-names-from-social-security-card-applications-data-by-state-and-district-of-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dlibrary.github.io/digital-scholarship/script/r/lessons/" TargetMode="External"/><Relationship Id="rId2" Type="http://schemas.openxmlformats.org/officeDocument/2006/relationships/hyperlink" Target="http://tiny.cc/dataViz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atalog.data.gov/dataset/baby-names-from-social-security-card-applications-data-by-state-and-district-of-" TargetMode="External"/><Relationship Id="rId4" Type="http://schemas.openxmlformats.org/officeDocument/2006/relationships/hyperlink" Target="https://catalog.data.gov/dataset/baby-names-from-social-security-card-applications-national-level-dat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3531" y="1448869"/>
            <a:ext cx="7176357" cy="198013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ahoma"/>
                <a:ea typeface="Tahoma"/>
                <a:cs typeface="Tahoma"/>
              </a:rPr>
              <a:t>GGplot2: </a:t>
            </a:r>
            <a:br>
              <a:rPr lang="en-US" sz="4800" dirty="0">
                <a:latin typeface="Tahoma"/>
                <a:ea typeface="Tahoma"/>
                <a:cs typeface="Tahoma"/>
              </a:rPr>
            </a:br>
            <a:r>
              <a:rPr lang="en-US" sz="4000" dirty="0">
                <a:latin typeface="Tahoma"/>
                <a:ea typeface="Tahoma"/>
                <a:cs typeface="Tahoma"/>
              </a:rPr>
              <a:t>Data Viz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5020" y="2878338"/>
            <a:ext cx="7203315" cy="1462549"/>
          </a:xfrm>
        </p:spPr>
        <p:txBody>
          <a:bodyPr>
            <a:normAutofit/>
          </a:bodyPr>
          <a:lstStyle/>
          <a:p>
            <a:r>
              <a:rPr lang="en-US" b="1" dirty="0"/>
              <a:t>Joshua </a:t>
            </a:r>
            <a:r>
              <a:rPr lang="en-US" b="1" dirty="0" err="1"/>
              <a:t>Borycz</a:t>
            </a:r>
            <a:endParaRPr lang="en-US" b="1" dirty="0"/>
          </a:p>
          <a:p>
            <a:r>
              <a:rPr lang="en-US" dirty="0"/>
              <a:t>Vanderbilt University Libraries</a:t>
            </a:r>
          </a:p>
          <a:p>
            <a:r>
              <a:rPr lang="en-US" dirty="0"/>
              <a:t>Stevenson Science &amp; Engineering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7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WE’RE HERE TO HELP!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9201" y="424873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 </a:t>
            </a:r>
          </a:p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Carroll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ctr"/>
            <a:r>
              <a:rPr lang="en-US" sz="21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alex.carroll</a:t>
            </a:r>
            <a:b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</a:b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@vanderbilt.edu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615.343.4058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1116" y="424873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Honora </a:t>
            </a:r>
          </a:p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Eskridge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honora.eskridge</a:t>
            </a:r>
            <a:b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</a:b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@vanderbilt.edu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615.343.2322</a:t>
            </a:r>
          </a:p>
        </p:txBody>
      </p:sp>
      <p:pic>
        <p:nvPicPr>
          <p:cNvPr id="1026" name="Picture 2" descr="Honora Esk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54" y="178016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76336" y="4260950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Rick </a:t>
            </a:r>
          </a:p>
          <a:p>
            <a:pPr algn="ctr"/>
            <a:r>
              <a:rPr lang="en-US" sz="2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Stringer-</a:t>
            </a:r>
            <a:r>
              <a:rPr lang="en-US" sz="21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richard.s.stringer-hye@vanderbilt.edu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615.343.4395</a:t>
            </a:r>
          </a:p>
        </p:txBody>
      </p:sp>
      <p:pic>
        <p:nvPicPr>
          <p:cNvPr id="1028" name="Picture 4" descr="Richard Stringer-Hy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74" y="179175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3425" y="4245542"/>
            <a:ext cx="25583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Josh </a:t>
            </a:r>
          </a:p>
          <a:p>
            <a:pPr algn="ctr"/>
            <a:r>
              <a:rPr lang="en-US" sz="21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Borycz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algn="ctr"/>
            <a:r>
              <a:rPr lang="en-US" sz="21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joshua.d.borycz</a:t>
            </a:r>
            <a:b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</a:b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@vanderbilt.edu</a:t>
            </a:r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615.343.4788</a:t>
            </a:r>
          </a:p>
        </p:txBody>
      </p:sp>
      <p:pic>
        <p:nvPicPr>
          <p:cNvPr id="3" name="Picture 3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6C6D6247-E1EC-4692-AF77-02BA15FD3F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32" t="293" r="9283" b="33884"/>
          <a:stretch/>
        </p:blipFill>
        <p:spPr>
          <a:xfrm>
            <a:off x="717250" y="1802945"/>
            <a:ext cx="2001665" cy="2457690"/>
          </a:xfrm>
          <a:prstGeom prst="rect">
            <a:avLst/>
          </a:prstGeom>
        </p:spPr>
      </p:pic>
      <p:pic>
        <p:nvPicPr>
          <p:cNvPr id="5" name="Picture 2" descr="Alex Carro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52" y="1780165"/>
            <a:ext cx="197510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0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Download today’s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5491-6969-A443-8669-8BCFD9F06188}"/>
              </a:ext>
            </a:extLst>
          </p:cNvPr>
          <p:cNvSpPr txBox="1"/>
          <p:nvPr/>
        </p:nvSpPr>
        <p:spPr>
          <a:xfrm>
            <a:off x="1220750" y="1287343"/>
            <a:ext cx="10024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to download link: 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http://tiny.cc/dataViz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data.zip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Unzip/decompress file in your working directory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9C789-F9BB-BA49-9600-F1C8A24A624F}"/>
              </a:ext>
            </a:extLst>
          </p:cNvPr>
          <p:cNvSpPr txBox="1"/>
          <p:nvPr/>
        </p:nvSpPr>
        <p:spPr>
          <a:xfrm>
            <a:off x="1349337" y="3921313"/>
            <a:ext cx="935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#1: Baby Names from Social Security Card Applications – National Data</a:t>
            </a:r>
          </a:p>
          <a:p>
            <a:r>
              <a:rPr lang="en-US" sz="1600" dirty="0">
                <a:hlinkClick r:id="rId3"/>
              </a:rPr>
              <a:t>https://catalog.data.gov/dataset/baby-names-from-social-security-card-applications-national-level-data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A0581-0B48-3A4C-979B-4ECAF5590D72}"/>
              </a:ext>
            </a:extLst>
          </p:cNvPr>
          <p:cNvSpPr txBox="1"/>
          <p:nvPr/>
        </p:nvSpPr>
        <p:spPr>
          <a:xfrm>
            <a:off x="1349337" y="4962525"/>
            <a:ext cx="1035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#2: Baby Names from Social Security Card Applications – State and District of Colombia Data</a:t>
            </a:r>
          </a:p>
          <a:p>
            <a:r>
              <a:rPr lang="en-US" sz="1600" dirty="0">
                <a:hlinkClick r:id="rId4"/>
              </a:rPr>
              <a:t>https://catalog.data.gov/dataset/baby-names-from-social-security-card-applications-data-by-state-and-district-of-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5491-6969-A443-8669-8BCFD9F06188}"/>
              </a:ext>
            </a:extLst>
          </p:cNvPr>
          <p:cNvSpPr txBox="1"/>
          <p:nvPr/>
        </p:nvSpPr>
        <p:spPr>
          <a:xfrm>
            <a:off x="1220750" y="1064478"/>
            <a:ext cx="100242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to download link: 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http://tiny.cc/dataViz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data.zip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Unzip/decompress file in your working directory</a:t>
            </a:r>
          </a:p>
          <a:p>
            <a:pPr marL="457200" indent="-457200">
              <a:buFont typeface="+mj-lt"/>
              <a:buAutoNum type="arabicPeriod"/>
            </a:pP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 and slides for todays lesson are at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vanderbi.lt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/r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9C789-F9BB-BA49-9600-F1C8A24A624F}"/>
              </a:ext>
            </a:extLst>
          </p:cNvPr>
          <p:cNvSpPr txBox="1"/>
          <p:nvPr/>
        </p:nvSpPr>
        <p:spPr>
          <a:xfrm>
            <a:off x="1349337" y="4178488"/>
            <a:ext cx="935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#1: Baby Names from Social Security Card Applications – National Data</a:t>
            </a:r>
          </a:p>
          <a:p>
            <a:r>
              <a:rPr lang="en-US" sz="1600" dirty="0">
                <a:hlinkClick r:id="rId4"/>
              </a:rPr>
              <a:t>https://catalog.data.gov/dataset/baby-names-from-social-security-card-applications-national-level-data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A0581-0B48-3A4C-979B-4ECAF5590D72}"/>
              </a:ext>
            </a:extLst>
          </p:cNvPr>
          <p:cNvSpPr txBox="1"/>
          <p:nvPr/>
        </p:nvSpPr>
        <p:spPr>
          <a:xfrm>
            <a:off x="1349337" y="4962525"/>
            <a:ext cx="1035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#2: Baby Names from Social Security Card Applications – State and District of Colombia Data</a:t>
            </a:r>
          </a:p>
          <a:p>
            <a:r>
              <a:rPr lang="en-US" sz="1600" dirty="0">
                <a:hlinkClick r:id="rId5"/>
              </a:rPr>
              <a:t>https://catalog.data.gov/dataset/baby-names-from-social-security-card-applications-data-by-state-and-district-of-</a:t>
            </a: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1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05491-6969-A443-8669-8BCFD9F06188}"/>
              </a:ext>
            </a:extLst>
          </p:cNvPr>
          <p:cNvSpPr txBox="1"/>
          <p:nvPr/>
        </p:nvSpPr>
        <p:spPr>
          <a:xfrm>
            <a:off x="1220750" y="958727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pacman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run both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install.packages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and library() on multiple packages simultaneously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0ECF1-FB29-D24B-A33F-42BC57BFD315}"/>
              </a:ext>
            </a:extLst>
          </p:cNvPr>
          <p:cNvSpPr txBox="1"/>
          <p:nvPr/>
        </p:nvSpPr>
        <p:spPr>
          <a:xfrm>
            <a:off x="1220749" y="1956797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large collection of packages for data manipulations and plotting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DB380-A751-9348-8D9B-7C9447D4D03A}"/>
              </a:ext>
            </a:extLst>
          </p:cNvPr>
          <p:cNvSpPr txBox="1"/>
          <p:nvPr/>
        </p:nvSpPr>
        <p:spPr>
          <a:xfrm>
            <a:off x="1220749" y="2926955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RColorBrewer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color palettes for ggplot2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B3264-780F-3842-A931-D2A9E201193F}"/>
              </a:ext>
            </a:extLst>
          </p:cNvPr>
          <p:cNvSpPr txBox="1"/>
          <p:nvPr/>
        </p:nvSpPr>
        <p:spPr>
          <a:xfrm>
            <a:off x="1220749" y="3723972"/>
            <a:ext cx="100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geofacet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cool facet plot manipulation tool (more on this later)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1C620-FFEF-D841-8A2D-E7FF43E87EF1}"/>
              </a:ext>
            </a:extLst>
          </p:cNvPr>
          <p:cNvSpPr txBox="1"/>
          <p:nvPr/>
        </p:nvSpPr>
        <p:spPr>
          <a:xfrm>
            <a:off x="1220749" y="462438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ggpubr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export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easily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DCF02-3453-0F49-B1B7-9DFA97707060}"/>
              </a:ext>
            </a:extLst>
          </p:cNvPr>
          <p:cNvSpPr txBox="1"/>
          <p:nvPr/>
        </p:nvSpPr>
        <p:spPr>
          <a:xfrm>
            <a:off x="1220749" y="515546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ggalt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some extra tools for ggplot2 (e.g., encircle)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FB4E8-52FE-E944-8A50-2091A23C4C8C}"/>
              </a:ext>
            </a:extLst>
          </p:cNvPr>
          <p:cNvSpPr txBox="1"/>
          <p:nvPr/>
        </p:nvSpPr>
        <p:spPr>
          <a:xfrm>
            <a:off x="1220749" y="5686544"/>
            <a:ext cx="1002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ggplotAssist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point-&amp;-click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RStudio</a:t>
            </a:r>
          </a:p>
        </p:txBody>
      </p:sp>
    </p:spTree>
    <p:extLst>
      <p:ext uri="{BB962C8B-B14F-4D97-AF65-F5344CB8AC3E}">
        <p14:creationId xmlns:p14="http://schemas.microsoft.com/office/powerpoint/2010/main" val="372840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Grammar of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00100" y="1089295"/>
            <a:ext cx="10487391" cy="757130"/>
          </a:xfrm>
        </p:spPr>
        <p:txBody>
          <a:bodyPr>
            <a:spAutoFit/>
          </a:bodyPr>
          <a:lstStyle/>
          <a:p>
            <a:r>
              <a:rPr lang="en-US" altLang="en-US" sz="2400" dirty="0"/>
              <a:t>ggplot2 </a:t>
            </a:r>
            <a:r>
              <a:rPr lang="en-US" altLang="en-US" sz="2400" u="sng" dirty="0"/>
              <a:t>breaks plots up into layers/components </a:t>
            </a:r>
            <a:r>
              <a:rPr lang="en-US" altLang="en-US" sz="2400" dirty="0"/>
              <a:t>so that new data can be added simply</a:t>
            </a:r>
            <a:endParaRPr lang="en-US" altLang="en-U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9FC-3E26-0D4E-9176-EF8E9CA8E20F}"/>
              </a:ext>
            </a:extLst>
          </p:cNvPr>
          <p:cNvSpPr txBox="1">
            <a:spLocks/>
          </p:cNvSpPr>
          <p:nvPr/>
        </p:nvSpPr>
        <p:spPr>
          <a:xfrm>
            <a:off x="1409700" y="2417970"/>
            <a:ext cx="1016933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Data</a:t>
            </a:r>
            <a:r>
              <a:rPr lang="en-US" dirty="0"/>
              <a:t>: ggplot2(data)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C6677D-C4AF-7E4F-9764-F9D89E68CC27}"/>
              </a:ext>
            </a:extLst>
          </p:cNvPr>
          <p:cNvSpPr txBox="1">
            <a:spLocks/>
          </p:cNvSpPr>
          <p:nvPr/>
        </p:nvSpPr>
        <p:spPr>
          <a:xfrm>
            <a:off x="1409700" y="2861918"/>
            <a:ext cx="953156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Aesthetics</a:t>
            </a:r>
            <a:r>
              <a:rPr lang="en-US" dirty="0"/>
              <a:t>: ggplot2(</a:t>
            </a:r>
            <a:r>
              <a:rPr lang="en-US" dirty="0" err="1"/>
              <a:t>data,</a:t>
            </a:r>
            <a:r>
              <a:rPr lang="en-US" b="1" dirty="0" err="1"/>
              <a:t>aes</a:t>
            </a:r>
            <a:r>
              <a:rPr lang="en-US" b="1" dirty="0"/>
              <a:t>(x=year, y=</a:t>
            </a:r>
            <a:r>
              <a:rPr lang="en-US" b="1" dirty="0" err="1"/>
              <a:t>number,color</a:t>
            </a:r>
            <a:r>
              <a:rPr lang="en-US" b="1" dirty="0"/>
              <a:t>=name)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BB757-D5CA-8C4A-B228-FDE3ABFF20CE}"/>
              </a:ext>
            </a:extLst>
          </p:cNvPr>
          <p:cNvSpPr txBox="1">
            <a:spLocks/>
          </p:cNvSpPr>
          <p:nvPr/>
        </p:nvSpPr>
        <p:spPr>
          <a:xfrm>
            <a:off x="1409700" y="3296147"/>
            <a:ext cx="9531569" cy="7104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Geometries</a:t>
            </a:r>
            <a:r>
              <a:rPr lang="en-US" dirty="0"/>
              <a:t>: ggplot2(</a:t>
            </a:r>
            <a:r>
              <a:rPr lang="en-US" dirty="0" err="1"/>
              <a:t>data,aes</a:t>
            </a:r>
            <a:r>
              <a:rPr lang="en-US" dirty="0"/>
              <a:t>(x=</a:t>
            </a:r>
            <a:r>
              <a:rPr lang="en-US" dirty="0" err="1"/>
              <a:t>year,y</a:t>
            </a:r>
            <a:r>
              <a:rPr lang="en-US" dirty="0"/>
              <a:t>=</a:t>
            </a:r>
            <a:r>
              <a:rPr lang="en-US" dirty="0" err="1"/>
              <a:t>number,color</a:t>
            </a:r>
            <a:r>
              <a:rPr lang="en-US" dirty="0"/>
              <a:t>=name)) +</a:t>
            </a:r>
          </a:p>
          <a:p>
            <a:pPr marL="457200" lvl="1" indent="0">
              <a:buNone/>
            </a:pPr>
            <a:r>
              <a:rPr lang="en-US" sz="2000" dirty="0"/>
              <a:t>		                 </a:t>
            </a:r>
            <a:r>
              <a:rPr lang="en-US" sz="2000" b="1" dirty="0" err="1"/>
              <a:t>geom_line</a:t>
            </a:r>
            <a:r>
              <a:rPr lang="en-US" sz="2000" b="1" dirty="0"/>
              <a:t>()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14F375-1808-E34C-A9D1-34BD08D313F0}"/>
              </a:ext>
            </a:extLst>
          </p:cNvPr>
          <p:cNvSpPr txBox="1">
            <a:spLocks/>
          </p:cNvSpPr>
          <p:nvPr/>
        </p:nvSpPr>
        <p:spPr>
          <a:xfrm>
            <a:off x="1104901" y="1947517"/>
            <a:ext cx="247912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Core elements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3D3DB4-8D5E-4843-B263-3C67FB51160A}"/>
              </a:ext>
            </a:extLst>
          </p:cNvPr>
          <p:cNvSpPr txBox="1">
            <a:spLocks/>
          </p:cNvSpPr>
          <p:nvPr/>
        </p:nvSpPr>
        <p:spPr>
          <a:xfrm>
            <a:off x="1104900" y="4114248"/>
            <a:ext cx="395326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Optional elements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290681-70B8-C442-8E92-1FA5B5262064}"/>
              </a:ext>
            </a:extLst>
          </p:cNvPr>
          <p:cNvSpPr txBox="1">
            <a:spLocks/>
          </p:cNvSpPr>
          <p:nvPr/>
        </p:nvSpPr>
        <p:spPr>
          <a:xfrm>
            <a:off x="1416326" y="4583668"/>
            <a:ext cx="567815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Facets</a:t>
            </a:r>
            <a:r>
              <a:rPr lang="en-US" dirty="0"/>
              <a:t>: + </a:t>
            </a:r>
            <a:r>
              <a:rPr lang="en-US" dirty="0" err="1"/>
              <a:t>facet_wrap</a:t>
            </a:r>
            <a:r>
              <a:rPr lang="en-US" dirty="0"/>
              <a:t>(~year, </a:t>
            </a:r>
            <a:r>
              <a:rPr lang="en-US" dirty="0" err="1"/>
              <a:t>nrow</a:t>
            </a:r>
            <a:r>
              <a:rPr lang="en-US" dirty="0"/>
              <a:t>=10)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274B98-B5A9-A943-B939-47B142FC9116}"/>
              </a:ext>
            </a:extLst>
          </p:cNvPr>
          <p:cNvSpPr txBox="1">
            <a:spLocks/>
          </p:cNvSpPr>
          <p:nvPr/>
        </p:nvSpPr>
        <p:spPr>
          <a:xfrm>
            <a:off x="1422953" y="5054120"/>
            <a:ext cx="797329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Coordinates</a:t>
            </a:r>
            <a:r>
              <a:rPr lang="en-US" dirty="0"/>
              <a:t>: + </a:t>
            </a:r>
            <a:r>
              <a:rPr lang="en-US" dirty="0" err="1"/>
              <a:t>scale_x_continuous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() + </a:t>
            </a:r>
            <a:r>
              <a:rPr lang="en-US" dirty="0" err="1"/>
              <a:t>ylab</a:t>
            </a:r>
            <a:r>
              <a:rPr lang="en-US" dirty="0"/>
              <a:t>()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A5B2B9-905A-BD43-9F0A-9CBE2CBC4240}"/>
              </a:ext>
            </a:extLst>
          </p:cNvPr>
          <p:cNvSpPr txBox="1">
            <a:spLocks/>
          </p:cNvSpPr>
          <p:nvPr/>
        </p:nvSpPr>
        <p:spPr>
          <a:xfrm>
            <a:off x="1431236" y="5537824"/>
            <a:ext cx="106871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Theme</a:t>
            </a:r>
            <a:r>
              <a:rPr lang="en-US" dirty="0"/>
              <a:t>: + theme(</a:t>
            </a:r>
            <a:r>
              <a:rPr lang="en-US" dirty="0" err="1"/>
              <a:t>legend.position</a:t>
            </a:r>
            <a:r>
              <a:rPr lang="en-US" dirty="0"/>
              <a:t>=“bottom”,</a:t>
            </a:r>
            <a:r>
              <a:rPr lang="en-US" dirty="0" err="1"/>
              <a:t>axis.title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(size=12))</a:t>
            </a:r>
          </a:p>
        </p:txBody>
      </p:sp>
    </p:spTree>
    <p:extLst>
      <p:ext uri="{BB962C8B-B14F-4D97-AF65-F5344CB8AC3E}">
        <p14:creationId xmlns:p14="http://schemas.microsoft.com/office/powerpoint/2010/main" val="38093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 build="p"/>
      <p:bldP spid="9" grpId="0" build="p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Data manipulation with pipes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ombining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mutate with pipes (%&gt;%) is a powerful way to manipulate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D1EBA-90AD-2C46-B8A5-FCB438C1D2B8}"/>
              </a:ext>
            </a:extLst>
          </p:cNvPr>
          <p:cNvSpPr txBox="1"/>
          <p:nvPr/>
        </p:nvSpPr>
        <p:spPr>
          <a:xfrm>
            <a:off x="1104900" y="2298176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often easier to manipulate the data than it is to manipulate a 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440847-2820-764F-8DD2-6755D8DE1331}"/>
              </a:ext>
            </a:extLst>
          </p:cNvPr>
          <p:cNvSpPr txBox="1"/>
          <p:nvPr/>
        </p:nvSpPr>
        <p:spPr>
          <a:xfrm>
            <a:off x="1104900" y="3381914"/>
            <a:ext cx="10415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practice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or 2 clean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go untouched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subset() or piping to select, organize, and manipulate the data for your 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0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Template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ombining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mutate with pipes (%&gt;%) is a powerful way to manipulate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dataframes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920683" y="2504241"/>
            <a:ext cx="11010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 &lt;-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(subset(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national_name_data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sex=="F" &amp;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allYear_rank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&lt;=10),</a:t>
            </a:r>
          </a:p>
          <a:p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mapping=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fill=name)) +</a:t>
            </a:r>
          </a:p>
          <a:p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scale_x_continuous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scale_y_continuous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(labels = comma) +</a:t>
            </a:r>
          </a:p>
          <a:p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labs(title="Year vs Number", y="Number", x="Year", caption="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data.gov",fill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="Name") +</a:t>
            </a:r>
          </a:p>
          <a:p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theme(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legend.position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"bottom",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legend.title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=14),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legend.text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bold",size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axis.text.x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(face="bold", color="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=12, angle=0),</a:t>
            </a:r>
          </a:p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axis.text.y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element_text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(face="bold", color="</a:t>
            </a:r>
            <a:r>
              <a:rPr lang="en-US" spc="1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black",size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=12, angle=45))</a:t>
            </a:r>
            <a:endParaRPr lang="en-US" b="0" i="0" spc="150" baseline="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Template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708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in data and choose aesthetics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1335020" y="2328954"/>
            <a:ext cx="74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F5444-8BB5-1741-A229-C985BC02DC5F}"/>
              </a:ext>
            </a:extLst>
          </p:cNvPr>
          <p:cNvSpPr txBox="1"/>
          <p:nvPr/>
        </p:nvSpPr>
        <p:spPr>
          <a:xfrm>
            <a:off x="1335020" y="1928844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AABE6-A06F-0844-921C-9E80640EF8D4}"/>
              </a:ext>
            </a:extLst>
          </p:cNvPr>
          <p:cNvSpPr txBox="1"/>
          <p:nvPr/>
        </p:nvSpPr>
        <p:spPr>
          <a:xfrm>
            <a:off x="1335019" y="3696211"/>
            <a:ext cx="7836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38217-5426-A542-B77D-4E8EB6791AD4}"/>
              </a:ext>
            </a:extLst>
          </p:cNvPr>
          <p:cNvSpPr txBox="1"/>
          <p:nvPr/>
        </p:nvSpPr>
        <p:spPr>
          <a:xfrm>
            <a:off x="1335020" y="3305002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3BA25-F090-AF44-B5A4-BD76AB6DF30C}"/>
              </a:ext>
            </a:extLst>
          </p:cNvPr>
          <p:cNvSpPr txBox="1"/>
          <p:nvPr/>
        </p:nvSpPr>
        <p:spPr>
          <a:xfrm>
            <a:off x="1335019" y="4728473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1263C-AAE0-9243-865F-678A86D6EF16}"/>
              </a:ext>
            </a:extLst>
          </p:cNvPr>
          <p:cNvSpPr txBox="1"/>
          <p:nvPr/>
        </p:nvSpPr>
        <p:spPr>
          <a:xfrm>
            <a:off x="1335018" y="5191348"/>
            <a:ext cx="6947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%&gt;%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2785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dirty="0"/>
              <a:t>Exporting plots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104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0" i="0" spc="15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gpubr</a:t>
            </a: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package contains the </a:t>
            </a:r>
            <a:r>
              <a:rPr lang="en-US" sz="2400" b="0" i="0" spc="15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ggeexport</a:t>
            </a: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function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1406459" y="3002364"/>
            <a:ext cx="87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ggexport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plotlist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list(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plot_name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filename = "plots/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column.png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 width = 800, height = 600)</a:t>
            </a:r>
            <a:endParaRPr lang="en-US" b="0" i="0" spc="150" baseline="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32C86-4FB7-5A4F-AFB3-01B30E5A5180}"/>
              </a:ext>
            </a:extLst>
          </p:cNvPr>
          <p:cNvSpPr txBox="1"/>
          <p:nvPr/>
        </p:nvSpPr>
        <p:spPr>
          <a:xfrm>
            <a:off x="1104900" y="2108401"/>
            <a:ext cx="1041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Export as multiple PNG files, single PDF, jpeg, etc.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2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anderbilt University">
      <a:dk1>
        <a:srgbClr val="000000"/>
      </a:dk1>
      <a:lt1>
        <a:srgbClr val="FFFFFF"/>
      </a:lt1>
      <a:dk2>
        <a:srgbClr val="333333"/>
      </a:dk2>
      <a:lt2>
        <a:srgbClr val="DDDDDD"/>
      </a:lt2>
      <a:accent1>
        <a:srgbClr val="D8AB4C"/>
      </a:accent1>
      <a:accent2>
        <a:srgbClr val="D8AB4C"/>
      </a:accent2>
      <a:accent3>
        <a:srgbClr val="F7EEDB"/>
      </a:accent3>
      <a:accent4>
        <a:srgbClr val="000000"/>
      </a:accent4>
      <a:accent5>
        <a:srgbClr val="333333"/>
      </a:accent5>
      <a:accent6>
        <a:srgbClr val="DDDDDD"/>
      </a:accent6>
      <a:hlink>
        <a:srgbClr val="006682"/>
      </a:hlink>
      <a:folHlink>
        <a:srgbClr val="CCE0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00000"/>
          </a:lnSpc>
          <a:defRPr sz="1600" b="0" i="0" spc="150" baseline="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anderbilt Template 2018 - Georgia" id="{BD97E90B-E93D-BB4C-B503-D86215D7684D}" vid="{ABACA2D2-F5F7-E646-BFA1-4FB392B85B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3" ma:contentTypeDescription="Create a new document." ma:contentTypeScope="" ma:versionID="44d9b15ea90ed426eb813afb018359a7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ccad1df6427188fe27c1c1a17231de5e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A1BE4A-D163-4490-821D-6ECE62BC93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0D735C-6C97-4773-B02A-7E0C0EF07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E57FC9-250B-41BD-8E1E-346A8DDE1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c47b12-cb57-4116-9c0c-4fb41577a2e5"/>
    <ds:schemaRef ds:uri="a63f8c51-8f9e-4dd1-b6cd-8c5ff2961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Vanderbilt Template 2018 - Georgia</Template>
  <TotalTime>4598</TotalTime>
  <Words>913</Words>
  <Application>Microsoft Macintosh PowerPoint</Application>
  <PresentationFormat>Widescreen</PresentationFormat>
  <Paragraphs>102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Georgia</vt:lpstr>
      <vt:lpstr>Tahoma</vt:lpstr>
      <vt:lpstr>Office Theme</vt:lpstr>
      <vt:lpstr>GGplot2:  Data Viz in R</vt:lpstr>
      <vt:lpstr>Download today’s data</vt:lpstr>
      <vt:lpstr>GGplot2</vt:lpstr>
      <vt:lpstr>Packages</vt:lpstr>
      <vt:lpstr>Grammar of Graphic</vt:lpstr>
      <vt:lpstr>Data manipulation with pipes</vt:lpstr>
      <vt:lpstr>Basic Ggplot Template</vt:lpstr>
      <vt:lpstr>Basic Ggplot Template</vt:lpstr>
      <vt:lpstr>Exporting plots</vt:lpstr>
      <vt:lpstr>WE’RE HERE TO HELP!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Carroll, Alexander J</dc:creator>
  <cp:lastModifiedBy>Borycz, Joshua D</cp:lastModifiedBy>
  <cp:revision>103</cp:revision>
  <dcterms:created xsi:type="dcterms:W3CDTF">2019-07-16T18:30:33Z</dcterms:created>
  <dcterms:modified xsi:type="dcterms:W3CDTF">2020-02-06T21:29:19Z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</Properties>
</file>